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handoutMasterIdLst>
    <p:handoutMasterId r:id="rId11"/>
  </p:handoutMasterIdLst>
  <p:sldIdLst>
    <p:sldId id="272" r:id="rId2"/>
    <p:sldId id="351" r:id="rId3"/>
    <p:sldId id="280" r:id="rId4"/>
    <p:sldId id="352" r:id="rId5"/>
    <p:sldId id="282" r:id="rId6"/>
    <p:sldId id="315" r:id="rId7"/>
    <p:sldId id="316" r:id="rId8"/>
    <p:sldId id="317" r:id="rId9"/>
  </p:sldIdLst>
  <p:sldSz cx="9144000" cy="6858000" type="screen4x3"/>
  <p:notesSz cx="6735763" cy="98694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5" autoAdjust="0"/>
    <p:restoredTop sz="94604" autoAdjust="0"/>
  </p:normalViewPr>
  <p:slideViewPr>
    <p:cSldViewPr>
      <p:cViewPr varScale="1">
        <p:scale>
          <a:sx n="69" d="100"/>
          <a:sy n="69" d="100"/>
        </p:scale>
        <p:origin x="147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6"/>
            <a:ext cx="2919302" cy="493397"/>
          </a:xfrm>
          <a:prstGeom prst="rect">
            <a:avLst/>
          </a:prstGeom>
        </p:spPr>
        <p:txBody>
          <a:bodyPr vert="horz" lIns="90654" tIns="45327" rIns="90654" bIns="4532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4892" y="6"/>
            <a:ext cx="2919302" cy="493397"/>
          </a:xfrm>
          <a:prstGeom prst="rect">
            <a:avLst/>
          </a:prstGeom>
        </p:spPr>
        <p:txBody>
          <a:bodyPr vert="horz" lIns="90654" tIns="45327" rIns="90654" bIns="45327" rtlCol="0"/>
          <a:lstStyle>
            <a:lvl1pPr algn="r">
              <a:defRPr sz="1200"/>
            </a:lvl1pPr>
          </a:lstStyle>
          <a:p>
            <a:fld id="{FA300D59-6A1F-4049-ACC4-09B99602F68E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2" y="9374518"/>
            <a:ext cx="2919302" cy="493395"/>
          </a:xfrm>
          <a:prstGeom prst="rect">
            <a:avLst/>
          </a:prstGeom>
        </p:spPr>
        <p:txBody>
          <a:bodyPr vert="horz" lIns="90654" tIns="45327" rIns="90654" bIns="4532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4892" y="9374518"/>
            <a:ext cx="2919302" cy="493395"/>
          </a:xfrm>
          <a:prstGeom prst="rect">
            <a:avLst/>
          </a:prstGeom>
        </p:spPr>
        <p:txBody>
          <a:bodyPr vert="horz" lIns="90654" tIns="45327" rIns="90654" bIns="45327" rtlCol="0" anchor="b"/>
          <a:lstStyle>
            <a:lvl1pPr algn="r">
              <a:defRPr sz="1200"/>
            </a:lvl1pPr>
          </a:lstStyle>
          <a:p>
            <a:fld id="{C9C362C1-3A3F-45ED-9AA0-557511AA2F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62940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4" y="4"/>
            <a:ext cx="2918831" cy="493474"/>
          </a:xfrm>
          <a:prstGeom prst="rect">
            <a:avLst/>
          </a:prstGeom>
        </p:spPr>
        <p:txBody>
          <a:bodyPr vert="horz" lIns="90654" tIns="45327" rIns="90654" bIns="4532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7" y="4"/>
            <a:ext cx="2918831" cy="493474"/>
          </a:xfrm>
          <a:prstGeom prst="rect">
            <a:avLst/>
          </a:prstGeom>
        </p:spPr>
        <p:txBody>
          <a:bodyPr vert="horz" lIns="90654" tIns="45327" rIns="90654" bIns="45327" rtlCol="0"/>
          <a:lstStyle>
            <a:lvl1pPr algn="r">
              <a:defRPr sz="1200"/>
            </a:lvl1pPr>
          </a:lstStyle>
          <a:p>
            <a:fld id="{6FB549EB-2A5A-4158-9870-F4A545586C94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41363"/>
            <a:ext cx="4930775" cy="3698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54" tIns="45327" rIns="90654" bIns="4532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8011"/>
            <a:ext cx="5388610" cy="4441269"/>
          </a:xfrm>
          <a:prstGeom prst="rect">
            <a:avLst/>
          </a:prstGeom>
        </p:spPr>
        <p:txBody>
          <a:bodyPr vert="horz" lIns="90654" tIns="45327" rIns="90654" bIns="45327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4" y="9374304"/>
            <a:ext cx="2918831" cy="493474"/>
          </a:xfrm>
          <a:prstGeom prst="rect">
            <a:avLst/>
          </a:prstGeom>
        </p:spPr>
        <p:txBody>
          <a:bodyPr vert="horz" lIns="90654" tIns="45327" rIns="90654" bIns="4532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7" y="9374304"/>
            <a:ext cx="2918831" cy="493474"/>
          </a:xfrm>
          <a:prstGeom prst="rect">
            <a:avLst/>
          </a:prstGeom>
        </p:spPr>
        <p:txBody>
          <a:bodyPr vert="horz" lIns="90654" tIns="45327" rIns="90654" bIns="45327" rtlCol="0" anchor="b"/>
          <a:lstStyle>
            <a:lvl1pPr algn="r">
              <a:defRPr sz="1200"/>
            </a:lvl1pPr>
          </a:lstStyle>
          <a:p>
            <a:fld id="{F1458092-927E-4AAC-8723-CBB5B63FA5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3565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6A6F-DECA-4F3C-AD3B-2E09A910B1E1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935C2-75A6-4FCF-ABCB-4F9CDC08D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6A6F-DECA-4F3C-AD3B-2E09A910B1E1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935C2-75A6-4FCF-ABCB-4F9CDC08D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6A6F-DECA-4F3C-AD3B-2E09A910B1E1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935C2-75A6-4FCF-ABCB-4F9CDC08D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6A6F-DECA-4F3C-AD3B-2E09A910B1E1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935C2-75A6-4FCF-ABCB-4F9CDC08D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6A6F-DECA-4F3C-AD3B-2E09A910B1E1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935C2-75A6-4FCF-ABCB-4F9CDC08D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6A6F-DECA-4F3C-AD3B-2E09A910B1E1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935C2-75A6-4FCF-ABCB-4F9CDC08D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6A6F-DECA-4F3C-AD3B-2E09A910B1E1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935C2-75A6-4FCF-ABCB-4F9CDC08D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6A6F-DECA-4F3C-AD3B-2E09A910B1E1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935C2-75A6-4FCF-ABCB-4F9CDC08D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6A6F-DECA-4F3C-AD3B-2E09A910B1E1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935C2-75A6-4FCF-ABCB-4F9CDC08D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6A6F-DECA-4F3C-AD3B-2E09A910B1E1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935C2-75A6-4FCF-ABCB-4F9CDC08D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6A6F-DECA-4F3C-AD3B-2E09A910B1E1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935C2-75A6-4FCF-ABCB-4F9CDC08D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アイコンをクリックして図を追加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E886A6F-DECA-4F3C-AD3B-2E09A910B1E1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2FA935C2-75A6-4FCF-ABCB-4F9CDC08D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kumimoji="1"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kumimoji="1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kumimoji="1"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kumimoji="1"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kumimoji="1"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kumimoji="1"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kumimoji="1"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kumimoji="1"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kumimoji="1"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>
          <a:xfrm>
            <a:off x="323528" y="1700808"/>
            <a:ext cx="8229600" cy="1252728"/>
          </a:xfrm>
        </p:spPr>
        <p:txBody>
          <a:bodyPr>
            <a:normAutofit/>
          </a:bodyPr>
          <a:lstStyle/>
          <a:p>
            <a:r>
              <a:rPr kumimoji="1" lang="ja-JP" altLang="en-US" sz="6000" dirty="0" smtClean="0">
                <a:solidFill>
                  <a:srgbClr val="FFFF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林間学習事前説明会</a:t>
            </a:r>
            <a:endParaRPr kumimoji="1" lang="ja-JP" altLang="en-US" sz="6000" dirty="0">
              <a:solidFill>
                <a:srgbClr val="FFFF0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140968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20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ja-JP" altLang="en-US" sz="8000" dirty="0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日時</a:t>
            </a:r>
            <a:endParaRPr kumimoji="1" lang="ja-JP" altLang="en-US" sz="8000" dirty="0">
              <a:latin typeface="AR P浪漫明朝体U" panose="02020A00000000000000" pitchFamily="18" charset="-128"/>
              <a:ea typeface="AR P浪漫明朝体U" panose="02020A00000000000000" pitchFamily="18" charset="-128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457200" y="3240159"/>
            <a:ext cx="821925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36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令</a:t>
            </a:r>
            <a:r>
              <a:rPr lang="ja-JP" altLang="en-US" sz="36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和</a:t>
            </a:r>
            <a:r>
              <a:rPr lang="ja-JP" altLang="en-US" sz="36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３年１０月５日（火）～</a:t>
            </a:r>
            <a:r>
              <a:rPr lang="ja-JP" altLang="en-US" sz="36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６</a:t>
            </a:r>
            <a:r>
              <a:rPr lang="ja-JP" altLang="en-US" sz="36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日（水）</a:t>
            </a:r>
            <a:endParaRPr lang="en-US" altLang="ja-JP" sz="3600" dirty="0" smtClean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36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</a:t>
            </a:r>
            <a:r>
              <a:rPr lang="ja-JP" altLang="en-US" sz="36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　　　　　　　</a:t>
            </a:r>
            <a:r>
              <a:rPr lang="ja-JP" altLang="en-US" sz="40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１泊</a:t>
            </a:r>
            <a:r>
              <a:rPr lang="ja-JP" altLang="en-US" sz="40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２</a:t>
            </a:r>
            <a:r>
              <a:rPr lang="ja-JP" altLang="en-US" sz="40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日</a:t>
            </a:r>
            <a:endParaRPr lang="en-US" altLang="ja-JP" sz="4000" dirty="0" smtClean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endParaRPr lang="en-US" altLang="ja-JP" sz="3600" dirty="0">
              <a:latin typeface="AR P浪漫明朝体U" panose="02020A00000000000000" pitchFamily="18" charset="-128"/>
              <a:ea typeface="AR P浪漫明朝体U" panose="02020A00000000000000" pitchFamily="18" charset="-12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535124" y="5056041"/>
            <a:ext cx="80634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400" dirty="0" smtClean="0">
                <a:latin typeface="AR P浪漫明朝体U" pitchFamily="50" charset="-128"/>
                <a:ea typeface="AR P浪漫明朝体U" pitchFamily="50" charset="-128"/>
              </a:rPr>
              <a:t>※</a:t>
            </a:r>
            <a:r>
              <a:rPr lang="ja-JP" altLang="en-US" sz="2400" dirty="0" smtClean="0">
                <a:latin typeface="AR P浪漫明朝体U" pitchFamily="50" charset="-128"/>
                <a:ea typeface="AR P浪漫明朝体U" pitchFamily="50" charset="-128"/>
              </a:rPr>
              <a:t>警報発令時やコロナの感染状況により、延期の可能性が　</a:t>
            </a:r>
            <a:endParaRPr lang="en-US" altLang="ja-JP" sz="2400" dirty="0" smtClean="0">
              <a:latin typeface="AR P浪漫明朝体U" pitchFamily="50" charset="-128"/>
              <a:ea typeface="AR P浪漫明朝体U" pitchFamily="50" charset="-128"/>
            </a:endParaRPr>
          </a:p>
          <a:p>
            <a:r>
              <a:rPr lang="ja-JP" altLang="en-US" sz="2400" dirty="0">
                <a:latin typeface="AR P浪漫明朝体U" pitchFamily="50" charset="-128"/>
                <a:ea typeface="AR P浪漫明朝体U" pitchFamily="50" charset="-128"/>
              </a:rPr>
              <a:t>　</a:t>
            </a:r>
            <a:r>
              <a:rPr lang="ja-JP" altLang="en-US" sz="2400" dirty="0" smtClean="0">
                <a:latin typeface="AR P浪漫明朝体U" pitchFamily="50" charset="-128"/>
                <a:ea typeface="AR P浪漫明朝体U" pitchFamily="50" charset="-128"/>
              </a:rPr>
              <a:t>あります</a:t>
            </a:r>
            <a:endParaRPr lang="en-US" altLang="ja-JP" sz="2400" dirty="0"/>
          </a:p>
        </p:txBody>
      </p:sp>
    </p:spTree>
    <p:extLst>
      <p:ext uri="{BB962C8B-B14F-4D97-AF65-F5344CB8AC3E}">
        <p14:creationId xmlns:p14="http://schemas.microsoft.com/office/powerpoint/2010/main" val="244831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8000" dirty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場所</a:t>
            </a:r>
            <a:endParaRPr kumimoji="1" lang="ja-JP" altLang="en-US" sz="8000" dirty="0">
              <a:latin typeface="AR P浪漫明朝体U" panose="02020A00000000000000" pitchFamily="18" charset="-128"/>
              <a:ea typeface="AR P浪漫明朝体U" panose="02020A00000000000000" pitchFamily="18" charset="-12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395536" y="2852936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4800" dirty="0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京都府立</a:t>
            </a:r>
            <a:r>
              <a:rPr lang="ja-JP" altLang="en-US" sz="4800" dirty="0" err="1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るり渓</a:t>
            </a:r>
            <a:r>
              <a:rPr lang="ja-JP" altLang="en-US" sz="4800" dirty="0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少年自然の家</a:t>
            </a:r>
            <a:endParaRPr lang="en-US" altLang="ja-JP" sz="4800" dirty="0" smtClean="0">
              <a:latin typeface="AR P浪漫明朝体U" panose="02020A00000000000000" pitchFamily="18" charset="-128"/>
              <a:ea typeface="AR P浪漫明朝体U" panose="02020A00000000000000" pitchFamily="18" charset="-128"/>
            </a:endParaRPr>
          </a:p>
          <a:p>
            <a:r>
              <a:rPr lang="ja-JP" altLang="en-US" sz="4800" dirty="0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　　　　（グリーンパルるり渓）</a:t>
            </a:r>
            <a:endParaRPr lang="en-US" altLang="ja-JP" sz="4800" dirty="0">
              <a:latin typeface="AR P浪漫明朝体U" panose="02020A00000000000000" pitchFamily="18" charset="-128"/>
              <a:ea typeface="AR P浪漫明朝体U" panose="02020A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781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8000" dirty="0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参加者・引率</a:t>
            </a:r>
            <a:endParaRPr kumimoji="1" lang="ja-JP" altLang="en-US" sz="8000" dirty="0">
              <a:latin typeface="AR P浪漫明朝体U" panose="02020A00000000000000" pitchFamily="18" charset="-128"/>
              <a:ea typeface="AR P浪漫明朝体U" panose="02020A00000000000000" pitchFamily="18" charset="-12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683568" y="2526577"/>
            <a:ext cx="66247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4800" dirty="0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５年生児童９０名</a:t>
            </a:r>
            <a:endParaRPr lang="en-US" altLang="ja-JP" sz="4800" dirty="0" smtClean="0">
              <a:latin typeface="AR P浪漫明朝体U" panose="02020A00000000000000" pitchFamily="18" charset="-128"/>
              <a:ea typeface="AR P浪漫明朝体U" panose="02020A00000000000000" pitchFamily="18" charset="-128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683568" y="4293096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4800" dirty="0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引率者　　</a:t>
            </a:r>
            <a:r>
              <a:rPr lang="en-US" altLang="ja-JP" sz="4800" dirty="0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7</a:t>
            </a:r>
            <a:r>
              <a:rPr lang="ja-JP" altLang="en-US" sz="4800" dirty="0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名</a:t>
            </a:r>
            <a:endParaRPr lang="en-US" altLang="ja-JP" sz="4800" dirty="0" smtClean="0">
              <a:latin typeface="AR P浪漫明朝体U" panose="02020A00000000000000" pitchFamily="18" charset="-128"/>
              <a:ea typeface="AR P浪漫明朝体U" panose="02020A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6428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6000" dirty="0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経費について</a:t>
            </a:r>
            <a:endParaRPr kumimoji="1" lang="ja-JP" altLang="en-US" sz="6000" dirty="0">
              <a:latin typeface="AR P浪漫明朝体U" panose="02020A00000000000000" pitchFamily="18" charset="-128"/>
              <a:ea typeface="AR P浪漫明朝体U" panose="02020A00000000000000" pitchFamily="18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539552" y="2206855"/>
            <a:ext cx="835292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 smtClean="0"/>
              <a:t>　</a:t>
            </a:r>
            <a:endParaRPr lang="en-US" altLang="ja-JP" sz="4800" dirty="0"/>
          </a:p>
          <a:p>
            <a:r>
              <a:rPr kumimoji="1" lang="ja-JP" altLang="en-US" sz="4000" dirty="0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林間学習参加費として、</a:t>
            </a:r>
            <a:r>
              <a:rPr lang="ja-JP" altLang="en-US" sz="4000" dirty="0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６</a:t>
            </a:r>
            <a:r>
              <a:rPr lang="ja-JP" altLang="en-US" sz="4000" dirty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０</a:t>
            </a:r>
            <a:r>
              <a:rPr kumimoji="1" lang="ja-JP" altLang="en-US" sz="4000" dirty="0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００</a:t>
            </a:r>
            <a:r>
              <a:rPr lang="ja-JP" altLang="en-US" sz="4000" dirty="0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円を諸費から引き落とさせていただきます。（バス代・宿泊費・食費・活動費など）</a:t>
            </a:r>
            <a:endParaRPr lang="en-US" altLang="ja-JP" sz="4000" dirty="0" smtClean="0">
              <a:latin typeface="AR P浪漫明朝体U" panose="02020A00000000000000" pitchFamily="18" charset="-128"/>
              <a:ea typeface="AR P浪漫明朝体U" panose="02020A00000000000000" pitchFamily="18" charset="-128"/>
            </a:endParaRPr>
          </a:p>
          <a:p>
            <a:r>
              <a:rPr lang="en-US" altLang="ja-JP" sz="40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※</a:t>
            </a:r>
            <a:r>
              <a:rPr lang="ja-JP" altLang="en-US" sz="40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残金は</a:t>
            </a:r>
            <a:r>
              <a:rPr lang="ja-JP" altLang="en-US" sz="40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精算</a:t>
            </a:r>
            <a:r>
              <a:rPr lang="ja-JP" altLang="en-US" sz="40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後教材費に入れさせていただきます。</a:t>
            </a:r>
            <a:endParaRPr lang="en-US" altLang="ja-JP" sz="4000" dirty="0" smtClean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endParaRPr lang="en-US" altLang="ja-JP" sz="4800" dirty="0"/>
          </a:p>
          <a:p>
            <a:r>
              <a:rPr lang="ja-JP" altLang="en-US" sz="4800" dirty="0" smtClean="0"/>
              <a:t>　　　　　　　　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0918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252728"/>
          </a:xfrm>
        </p:spPr>
        <p:txBody>
          <a:bodyPr>
            <a:noAutofit/>
          </a:bodyPr>
          <a:lstStyle/>
          <a:p>
            <a:r>
              <a:rPr lang="ja-JP" altLang="en-US" dirty="0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持ち物①</a:t>
            </a:r>
            <a:endParaRPr kumimoji="1" lang="ja-JP" altLang="en-US" dirty="0">
              <a:latin typeface="AR P浪漫明朝体U" panose="02020A00000000000000" pitchFamily="18" charset="-128"/>
              <a:ea typeface="AR P浪漫明朝体U" panose="02020A00000000000000" pitchFamily="18" charset="-128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569357"/>
            <a:ext cx="1437599" cy="1437599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5868144" y="248052"/>
            <a:ext cx="39606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①</a:t>
            </a:r>
            <a:r>
              <a:rPr lang="ja-JP" altLang="en-US" sz="24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就寝用</a:t>
            </a:r>
            <a:endParaRPr lang="en-US" altLang="ja-JP" sz="2400" dirty="0" smtClean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kumimoji="1" lang="ja-JP" altLang="en-US" sz="24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②</a:t>
            </a:r>
            <a:r>
              <a:rPr lang="ja-JP" altLang="en-US" sz="24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宿泊施設内で使うもの</a:t>
            </a:r>
            <a:endParaRPr kumimoji="1" lang="en-US" altLang="ja-JP" sz="2400" dirty="0" smtClean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kumimoji="1" lang="ja-JP" altLang="en-US" sz="24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③</a:t>
            </a:r>
            <a:r>
              <a:rPr kumimoji="1" lang="en-US" altLang="ja-JP" sz="24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2</a:t>
            </a:r>
            <a:r>
              <a:rPr kumimoji="1" lang="ja-JP" altLang="en-US" sz="24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日目の服装</a:t>
            </a:r>
            <a:endParaRPr kumimoji="1" lang="en-US" altLang="ja-JP" sz="2400" dirty="0" smtClean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kumimoji="1" lang="ja-JP" altLang="en-US" sz="24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④マスク予備など</a:t>
            </a:r>
            <a:endParaRPr kumimoji="1" lang="en-US" altLang="ja-JP" sz="2400" dirty="0" smtClean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4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⑤その他</a:t>
            </a:r>
            <a:endParaRPr kumimoji="1" lang="en-US" altLang="ja-JP" sz="2400" dirty="0" smtClean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8" name="角丸四角形吹き出し 7"/>
          <p:cNvSpPr/>
          <p:nvPr/>
        </p:nvSpPr>
        <p:spPr>
          <a:xfrm>
            <a:off x="186470" y="2132856"/>
            <a:ext cx="3823195" cy="2637070"/>
          </a:xfrm>
          <a:prstGeom prst="wedgeRoundRectCallout">
            <a:avLst>
              <a:gd name="adj1" fmla="val 47271"/>
              <a:gd name="adj2" fmla="val -18063"/>
              <a:gd name="adj3" fmla="val 16667"/>
            </a:avLst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200" dirty="0" smtClean="0">
                <a:solidFill>
                  <a:srgbClr val="FF0000"/>
                </a:solidFill>
              </a:rPr>
              <a:t>①就寝用</a:t>
            </a:r>
            <a:r>
              <a:rPr lang="ja-JP" altLang="en-US" sz="2400" dirty="0" smtClean="0">
                <a:solidFill>
                  <a:srgbClr val="FF0000"/>
                </a:solidFill>
              </a:rPr>
              <a:t>（風呂セット）</a:t>
            </a:r>
            <a:endParaRPr lang="en-US" altLang="ja-JP" sz="2000" dirty="0" smtClean="0">
              <a:solidFill>
                <a:schemeClr val="tx1"/>
              </a:solidFill>
            </a:endParaRPr>
          </a:p>
          <a:p>
            <a:pPr algn="ctr"/>
            <a:r>
              <a:rPr lang="ja-JP" altLang="en-US" sz="2000" dirty="0" smtClean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長袖・長ズボン（ジャージ等）</a:t>
            </a:r>
            <a:endParaRPr lang="en-US" altLang="ja-JP" sz="20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ctr"/>
            <a:r>
              <a:rPr lang="ja-JP" altLang="en-US" sz="2000" dirty="0" smtClean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下着の着替え</a:t>
            </a:r>
            <a:endParaRPr lang="en-US" altLang="ja-JP" sz="2000" dirty="0" smtClean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ctr"/>
            <a:r>
              <a:rPr lang="ja-JP" altLang="en-US" sz="2000" dirty="0" smtClean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大タオル・小タオル１</a:t>
            </a:r>
            <a:endParaRPr lang="en-US" altLang="ja-JP" sz="2000" dirty="0" smtClean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ctr"/>
            <a:r>
              <a:rPr lang="ja-JP" altLang="en-US" sz="2000" dirty="0" smtClean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ビニール袋１枚</a:t>
            </a:r>
            <a:endParaRPr lang="en-US" altLang="ja-JP" sz="2000" dirty="0" smtClean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9" name="角丸四角形吹き出し 8"/>
          <p:cNvSpPr/>
          <p:nvPr/>
        </p:nvSpPr>
        <p:spPr>
          <a:xfrm>
            <a:off x="4101168" y="2160029"/>
            <a:ext cx="4699809" cy="1224136"/>
          </a:xfrm>
          <a:prstGeom prst="wedgeRoundRectCallout">
            <a:avLst>
              <a:gd name="adj1" fmla="val -22637"/>
              <a:gd name="adj2" fmla="val 22817"/>
              <a:gd name="adj3" fmla="val 16667"/>
            </a:avLst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2000" dirty="0" smtClean="0">
                <a:solidFill>
                  <a:srgbClr val="FF0000"/>
                </a:solidFill>
              </a:rPr>
              <a:t>②宿泊施設内で使うもの</a:t>
            </a:r>
            <a:endParaRPr lang="en-US" altLang="ja-JP" sz="2000" dirty="0" smtClean="0">
              <a:solidFill>
                <a:srgbClr val="FF0000"/>
              </a:solidFill>
            </a:endParaRPr>
          </a:p>
          <a:p>
            <a:pPr algn="ctr"/>
            <a:r>
              <a:rPr lang="ja-JP" altLang="en-US" sz="2000" dirty="0" smtClean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歯磨き粉・歯ブラシ</a:t>
            </a:r>
            <a:endParaRPr lang="en-US" altLang="ja-JP" sz="2000" dirty="0" smtClean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algn="ctr"/>
            <a:r>
              <a:rPr lang="ja-JP" altLang="en-US" sz="2000" dirty="0" smtClean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小タオル１</a:t>
            </a:r>
            <a:endParaRPr lang="en-US" altLang="ja-JP" sz="2400" dirty="0" smtClean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  <p:sp>
        <p:nvSpPr>
          <p:cNvPr id="11" name="角丸四角形吹き出し 10"/>
          <p:cNvSpPr/>
          <p:nvPr/>
        </p:nvSpPr>
        <p:spPr>
          <a:xfrm>
            <a:off x="4101168" y="3450106"/>
            <a:ext cx="4699809" cy="1224136"/>
          </a:xfrm>
          <a:prstGeom prst="wedgeRoundRectCallout">
            <a:avLst>
              <a:gd name="adj1" fmla="val -22637"/>
              <a:gd name="adj2" fmla="val 22817"/>
              <a:gd name="adj3" fmla="val 16667"/>
            </a:avLst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2000" dirty="0" smtClean="0">
                <a:solidFill>
                  <a:srgbClr val="FF0000"/>
                </a:solidFill>
              </a:rPr>
              <a:t>③２日目の服装</a:t>
            </a:r>
            <a:endParaRPr lang="en-US" altLang="ja-JP" sz="2000" dirty="0" smtClean="0">
              <a:solidFill>
                <a:srgbClr val="FF0000"/>
              </a:solidFill>
            </a:endParaRPr>
          </a:p>
          <a:p>
            <a:pPr algn="ctr"/>
            <a:r>
              <a:rPr lang="ja-JP" altLang="en-US" sz="2400" dirty="0" smtClean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服・靴下・上着など</a:t>
            </a:r>
            <a:endParaRPr lang="en-US" altLang="ja-JP" sz="2400" dirty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  <p:sp>
        <p:nvSpPr>
          <p:cNvPr id="12" name="角丸四角形吹き出し 11"/>
          <p:cNvSpPr/>
          <p:nvPr/>
        </p:nvSpPr>
        <p:spPr>
          <a:xfrm>
            <a:off x="4101168" y="4813497"/>
            <a:ext cx="4943220" cy="1279799"/>
          </a:xfrm>
          <a:prstGeom prst="wedgeRoundRectCallout">
            <a:avLst>
              <a:gd name="adj1" fmla="val -22637"/>
              <a:gd name="adj2" fmla="val 22817"/>
              <a:gd name="adj3" fmla="val 16667"/>
            </a:avLst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2000" dirty="0" smtClean="0">
                <a:solidFill>
                  <a:srgbClr val="FF0000"/>
                </a:solidFill>
              </a:rPr>
              <a:t>④マスク予備など</a:t>
            </a:r>
            <a:endParaRPr lang="en-US" altLang="ja-JP" sz="2000" dirty="0" smtClean="0">
              <a:solidFill>
                <a:srgbClr val="FF0000"/>
              </a:solidFill>
            </a:endParaRPr>
          </a:p>
          <a:p>
            <a:pPr algn="ctr"/>
            <a:r>
              <a:rPr lang="ja-JP" altLang="en-US" sz="2000" dirty="0" smtClean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２日目のマスク・マスク入れ</a:t>
            </a:r>
            <a:endParaRPr lang="en-US" altLang="ja-JP" sz="2000" dirty="0" err="1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algn="ctr"/>
            <a:r>
              <a:rPr lang="ja-JP" altLang="en-US" sz="2000" dirty="0" smtClean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ハンカチ・ティッシュ・ビニール袋１枚</a:t>
            </a:r>
            <a:endParaRPr lang="en-US" altLang="ja-JP" sz="2000" dirty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  <p:sp>
        <p:nvSpPr>
          <p:cNvPr id="13" name="角丸四角形吹き出し 12"/>
          <p:cNvSpPr/>
          <p:nvPr/>
        </p:nvSpPr>
        <p:spPr>
          <a:xfrm>
            <a:off x="425271" y="4869160"/>
            <a:ext cx="3345592" cy="1472928"/>
          </a:xfrm>
          <a:prstGeom prst="wedgeRoundRectCallout">
            <a:avLst>
              <a:gd name="adj1" fmla="val -22637"/>
              <a:gd name="adj2" fmla="val 22817"/>
              <a:gd name="adj3" fmla="val 16667"/>
            </a:avLst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2000" dirty="0" smtClean="0">
                <a:solidFill>
                  <a:srgbClr val="FF0000"/>
                </a:solidFill>
              </a:rPr>
              <a:t>⑤その他</a:t>
            </a:r>
            <a:endParaRPr lang="en-US" altLang="ja-JP" sz="2000" dirty="0" smtClean="0">
              <a:solidFill>
                <a:srgbClr val="FF0000"/>
              </a:solidFill>
            </a:endParaRPr>
          </a:p>
          <a:p>
            <a:pPr algn="ctr"/>
            <a:r>
              <a:rPr lang="ja-JP" altLang="en-US" sz="2000" dirty="0">
                <a:solidFill>
                  <a:schemeClr val="tx1"/>
                </a:solidFill>
              </a:rPr>
              <a:t>上靴</a:t>
            </a:r>
            <a:endParaRPr lang="en-US" altLang="ja-JP" sz="2000" dirty="0" smtClean="0">
              <a:solidFill>
                <a:schemeClr val="tx1"/>
              </a:solidFill>
            </a:endParaRPr>
          </a:p>
          <a:p>
            <a:pPr algn="ctr"/>
            <a:r>
              <a:rPr lang="ja-JP" altLang="en-US" sz="2000" dirty="0" smtClean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軍手（火おこし用）</a:t>
            </a:r>
            <a:endParaRPr lang="en-US" altLang="ja-JP" sz="2000" dirty="0" smtClean="0">
              <a:solidFill>
                <a:srgbClr val="FF0000"/>
              </a:solidFill>
            </a:endParaRPr>
          </a:p>
          <a:p>
            <a:pPr algn="ctr"/>
            <a:r>
              <a:rPr lang="ja-JP" altLang="en-US" sz="2000" dirty="0" err="1" smtClean="0">
                <a:solidFill>
                  <a:schemeClr val="tx1"/>
                </a:solidFill>
                <a:latin typeface="AR P悠々ゴシック体E" panose="040B0900000000000000" pitchFamily="50" charset="-128"/>
                <a:ea typeface="AR P悠々ゴシック体E" panose="040B0900000000000000" pitchFamily="50" charset="-128"/>
              </a:rPr>
              <a:t>ぞうきん</a:t>
            </a:r>
            <a:r>
              <a:rPr lang="ja-JP" altLang="en-US" sz="2000" dirty="0" smtClean="0">
                <a:solidFill>
                  <a:schemeClr val="tx1"/>
                </a:solidFill>
                <a:latin typeface="AR P悠々ゴシック体E" panose="040B0900000000000000" pitchFamily="50" charset="-128"/>
                <a:ea typeface="AR P悠々ゴシック体E" panose="040B0900000000000000" pitchFamily="50" charset="-128"/>
              </a:rPr>
              <a:t>１枚</a:t>
            </a:r>
            <a:r>
              <a:rPr lang="ja-JP" altLang="en-US" sz="1400" dirty="0" smtClean="0">
                <a:solidFill>
                  <a:schemeClr val="tx1"/>
                </a:solidFill>
                <a:latin typeface="AR P悠々ゴシック体E" panose="040B0900000000000000" pitchFamily="50" charset="-128"/>
                <a:ea typeface="AR P悠々ゴシック体E" panose="040B0900000000000000" pitchFamily="50" charset="-128"/>
              </a:rPr>
              <a:t>（雨天時のぬりばし用）</a:t>
            </a:r>
            <a:endParaRPr lang="en-US" altLang="ja-JP" sz="1400" dirty="0" smtClean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1475656" y="6342088"/>
            <a:ext cx="8131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 smtClean="0">
                <a:solidFill>
                  <a:srgbClr val="0070C0"/>
                </a:solidFill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それぞれに分類して入れていただくとありがたいです。</a:t>
            </a:r>
            <a:endParaRPr kumimoji="1" lang="ja-JP" altLang="en-US" sz="2000" dirty="0">
              <a:solidFill>
                <a:srgbClr val="0070C0"/>
              </a:solidFill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9986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>
          <a:xfrm>
            <a:off x="455712" y="548680"/>
            <a:ext cx="8229600" cy="1252728"/>
          </a:xfrm>
        </p:spPr>
        <p:txBody>
          <a:bodyPr>
            <a:noAutofit/>
          </a:bodyPr>
          <a:lstStyle/>
          <a:p>
            <a:r>
              <a:rPr lang="ja-JP" altLang="en-US" dirty="0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持ち物②</a:t>
            </a:r>
            <a:endParaRPr kumimoji="1" lang="ja-JP" altLang="en-US" dirty="0">
              <a:latin typeface="AR P浪漫明朝体U" panose="02020A00000000000000" pitchFamily="18" charset="-128"/>
              <a:ea typeface="AR P浪漫明朝体U" panose="02020A00000000000000" pitchFamily="18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455712" y="1916832"/>
            <a:ext cx="83894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・１日目の昼食（捨てられる容器）</a:t>
            </a:r>
            <a:endParaRPr lang="en-US" altLang="ja-JP" sz="3200" dirty="0" smtClean="0">
              <a:latin typeface="AR P浪漫明朝体U" panose="02020A00000000000000" pitchFamily="18" charset="-128"/>
              <a:ea typeface="AR P浪漫明朝体U" panose="02020A00000000000000" pitchFamily="18" charset="-128"/>
            </a:endParaRPr>
          </a:p>
          <a:p>
            <a:r>
              <a:rPr lang="ja-JP" altLang="en-US" sz="3200" dirty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・</a:t>
            </a:r>
            <a:r>
              <a:rPr lang="ja-JP" altLang="en-US" sz="3200" dirty="0" err="1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ひも</a:t>
            </a:r>
            <a:r>
              <a:rPr lang="ja-JP" altLang="en-US" sz="3200" dirty="0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つき水筒・レジャーシート</a:t>
            </a:r>
            <a:endParaRPr lang="en-US" altLang="ja-JP" sz="3200" dirty="0" smtClean="0">
              <a:latin typeface="AR P浪漫明朝体U" panose="02020A00000000000000" pitchFamily="18" charset="-128"/>
              <a:ea typeface="AR P浪漫明朝体U" panose="02020A00000000000000" pitchFamily="18" charset="-128"/>
            </a:endParaRPr>
          </a:p>
          <a:p>
            <a:r>
              <a:rPr lang="ja-JP" altLang="en-US" sz="3200" dirty="0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・ハンカチ・ティッシュ・ビニール袋１枚</a:t>
            </a:r>
            <a:endParaRPr lang="en-US" altLang="ja-JP" sz="3200" dirty="0" smtClean="0">
              <a:latin typeface="AR P浪漫明朝体U" panose="02020A00000000000000" pitchFamily="18" charset="-128"/>
              <a:ea typeface="AR P浪漫明朝体U" panose="02020A00000000000000" pitchFamily="18" charset="-128"/>
            </a:endParaRPr>
          </a:p>
          <a:p>
            <a:r>
              <a:rPr lang="ja-JP" altLang="en-US" sz="3200" dirty="0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・マスク予備・出発２週間前の健康観察表</a:t>
            </a:r>
            <a:endParaRPr lang="en-US" altLang="ja-JP" sz="3200" dirty="0" smtClean="0">
              <a:latin typeface="AR P浪漫明朝体U" panose="02020A00000000000000" pitchFamily="18" charset="-128"/>
              <a:ea typeface="AR P浪漫明朝体U" panose="02020A00000000000000" pitchFamily="18" charset="-128"/>
            </a:endParaRPr>
          </a:p>
          <a:p>
            <a:r>
              <a:rPr lang="ja-JP" altLang="en-US" sz="3200" dirty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・</a:t>
            </a:r>
            <a:r>
              <a:rPr lang="ja-JP" altLang="en-US" sz="3200" dirty="0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筆記用具・しおり・雨具</a:t>
            </a:r>
            <a:r>
              <a:rPr lang="ja-JP" altLang="en-US" sz="2800" dirty="0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（カッパと折りたたみ傘）</a:t>
            </a:r>
            <a:endParaRPr lang="en-US" altLang="ja-JP" sz="3200" dirty="0" smtClean="0">
              <a:latin typeface="AR P浪漫明朝体U" panose="02020A00000000000000" pitchFamily="18" charset="-128"/>
              <a:ea typeface="AR P浪漫明朝体U" panose="02020A00000000000000" pitchFamily="18" charset="-128"/>
            </a:endParaRPr>
          </a:p>
          <a:p>
            <a:endParaRPr lang="en-US" altLang="ja-JP" sz="3200" dirty="0" smtClean="0">
              <a:latin typeface="AR P浪漫明朝体U" panose="02020A00000000000000" pitchFamily="18" charset="-128"/>
              <a:ea typeface="AR P浪漫明朝体U" panose="02020A00000000000000" pitchFamily="18" charset="-128"/>
            </a:endParaRPr>
          </a:p>
          <a:p>
            <a:r>
              <a:rPr lang="ja-JP" altLang="en-US" sz="3200" dirty="0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必要な児童のみ</a:t>
            </a:r>
            <a:endParaRPr lang="en-US" altLang="ja-JP" sz="3200" dirty="0" smtClean="0">
              <a:latin typeface="AR P浪漫明朝体U" panose="02020A00000000000000" pitchFamily="18" charset="-128"/>
              <a:ea typeface="AR P浪漫明朝体U" panose="02020A00000000000000" pitchFamily="18" charset="-128"/>
            </a:endParaRPr>
          </a:p>
          <a:p>
            <a:r>
              <a:rPr lang="ja-JP" altLang="en-US" sz="3200" dirty="0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・常備薬（酔い止めなども含む）</a:t>
            </a:r>
            <a:endParaRPr lang="en-US" altLang="ja-JP" sz="3200" dirty="0">
              <a:latin typeface="AR P浪漫明朝体U" panose="02020A00000000000000" pitchFamily="18" charset="-128"/>
              <a:ea typeface="AR P浪漫明朝体U" panose="02020A00000000000000" pitchFamily="18" charset="-128"/>
            </a:endParaRPr>
          </a:p>
          <a:p>
            <a:r>
              <a:rPr lang="ja-JP" altLang="en-US" sz="3200" dirty="0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・生理用品</a:t>
            </a:r>
            <a:endParaRPr lang="en-US" altLang="ja-JP" sz="3200" dirty="0" smtClean="0">
              <a:latin typeface="AR P浪漫明朝体U" panose="02020A00000000000000" pitchFamily="18" charset="-128"/>
              <a:ea typeface="AR P浪漫明朝体U" panose="02020A00000000000000" pitchFamily="18" charset="-128"/>
            </a:endParaRPr>
          </a:p>
          <a:p>
            <a:r>
              <a:rPr lang="ja-JP" altLang="en-US" sz="4800" dirty="0" smtClean="0"/>
              <a:t>　　　　　</a:t>
            </a:r>
            <a:endParaRPr kumimoji="1" lang="ja-JP" altLang="en-US" dirty="0"/>
          </a:p>
        </p:txBody>
      </p:sp>
      <p:sp>
        <p:nvSpPr>
          <p:cNvPr id="5" name="タイトル 1"/>
          <p:cNvSpPr txBox="1">
            <a:spLocks/>
          </p:cNvSpPr>
          <p:nvPr/>
        </p:nvSpPr>
        <p:spPr>
          <a:xfrm>
            <a:off x="323528" y="1319060"/>
            <a:ext cx="3240359" cy="72008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1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ja-JP" altLang="en-US" sz="2400" dirty="0" smtClean="0">
                <a:solidFill>
                  <a:srgbClr val="FF0000"/>
                </a:solidFill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ラン</a:t>
            </a:r>
            <a:r>
              <a:rPr lang="ja-JP" altLang="en-US" sz="2400" dirty="0">
                <a:solidFill>
                  <a:srgbClr val="FF0000"/>
                </a:solidFill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リュック</a:t>
            </a:r>
            <a:r>
              <a:rPr lang="en-US" altLang="ja-JP" sz="2400" dirty="0" smtClean="0">
                <a:solidFill>
                  <a:srgbClr val="FF0000"/>
                </a:solidFill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/>
            </a:r>
            <a:br>
              <a:rPr lang="en-US" altLang="ja-JP" sz="2400" dirty="0" smtClean="0">
                <a:solidFill>
                  <a:srgbClr val="FF0000"/>
                </a:solidFill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</a:br>
            <a:r>
              <a:rPr lang="ja-JP" altLang="en-US" sz="2400" dirty="0" smtClean="0">
                <a:latin typeface="+mn-ea"/>
              </a:rPr>
              <a:t>（バス持ち込み荷物）</a:t>
            </a:r>
            <a:r>
              <a:rPr lang="en-US" altLang="ja-JP" sz="2400" dirty="0" smtClean="0">
                <a:latin typeface="+mn-ea"/>
              </a:rPr>
              <a:t/>
            </a:r>
            <a:br>
              <a:rPr lang="en-US" altLang="ja-JP" sz="2400" dirty="0" smtClean="0">
                <a:latin typeface="+mn-ea"/>
              </a:rPr>
            </a:br>
            <a:endParaRPr lang="ja-JP" altLang="en-US" sz="2400" dirty="0"/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551202"/>
            <a:ext cx="1368152" cy="1826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34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>
          <a:xfrm>
            <a:off x="455712" y="548680"/>
            <a:ext cx="8229600" cy="1252728"/>
          </a:xfrm>
        </p:spPr>
        <p:txBody>
          <a:bodyPr>
            <a:noAutofit/>
          </a:bodyPr>
          <a:lstStyle/>
          <a:p>
            <a:r>
              <a:rPr lang="ja-JP" altLang="en-US" sz="8000" dirty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服装</a:t>
            </a:r>
            <a:endParaRPr kumimoji="1" lang="ja-JP" altLang="en-US" sz="8000" dirty="0">
              <a:latin typeface="AR P浪漫明朝体U" panose="02020A00000000000000" pitchFamily="18" charset="-128"/>
              <a:ea typeface="AR P浪漫明朝体U" panose="02020A00000000000000" pitchFamily="18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620416" y="2276872"/>
            <a:ext cx="80648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動きやすい服装</a:t>
            </a:r>
            <a:r>
              <a:rPr lang="ja-JP" altLang="en-US" sz="3600" dirty="0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（長袖・長ズボン）</a:t>
            </a:r>
            <a:endParaRPr lang="en-US" altLang="ja-JP" sz="4800" dirty="0" smtClean="0">
              <a:latin typeface="AR P浪漫明朝体U" panose="02020A00000000000000" pitchFamily="18" charset="-128"/>
              <a:ea typeface="AR P浪漫明朝体U" panose="02020A00000000000000" pitchFamily="18" charset="-128"/>
            </a:endParaRPr>
          </a:p>
          <a:p>
            <a:r>
              <a:rPr lang="ja-JP" altLang="en-US" sz="4800" dirty="0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はき慣れた運動靴</a:t>
            </a:r>
            <a:endParaRPr lang="en-US" altLang="ja-JP" sz="4800" dirty="0" smtClean="0">
              <a:latin typeface="AR P浪漫明朝体U" panose="02020A00000000000000" pitchFamily="18" charset="-128"/>
              <a:ea typeface="AR P浪漫明朝体U" panose="02020A00000000000000" pitchFamily="18" charset="-128"/>
            </a:endParaRPr>
          </a:p>
          <a:p>
            <a:r>
              <a:rPr lang="ja-JP" altLang="en-US" sz="4800" dirty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寒い時のため</a:t>
            </a:r>
            <a:r>
              <a:rPr lang="ja-JP" altLang="en-US" sz="4800" dirty="0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の上着</a:t>
            </a:r>
            <a:endParaRPr lang="en-US" altLang="ja-JP" sz="4800" dirty="0" smtClean="0">
              <a:latin typeface="AR P浪漫明朝体U" panose="02020A00000000000000" pitchFamily="18" charset="-128"/>
              <a:ea typeface="AR P浪漫明朝体U" panose="02020A00000000000000" pitchFamily="18" charset="-128"/>
            </a:endParaRPr>
          </a:p>
          <a:p>
            <a:r>
              <a:rPr lang="ja-JP" altLang="en-US" sz="4800" dirty="0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名札</a:t>
            </a:r>
            <a:endParaRPr lang="en-US" altLang="ja-JP" sz="4800" dirty="0" smtClean="0">
              <a:latin typeface="AR P浪漫明朝体U" panose="02020A00000000000000" pitchFamily="18" charset="-128"/>
              <a:ea typeface="AR P浪漫明朝体U" panose="02020A00000000000000" pitchFamily="18" charset="-128"/>
            </a:endParaRPr>
          </a:p>
          <a:p>
            <a:r>
              <a:rPr lang="ja-JP" altLang="en-US" sz="4800" dirty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安全帽</a:t>
            </a:r>
            <a:r>
              <a:rPr lang="ja-JP" altLang="en-US" sz="4800" dirty="0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　</a:t>
            </a:r>
            <a:r>
              <a:rPr lang="ja-JP" altLang="en-US" sz="4800" dirty="0" smtClean="0"/>
              <a:t>　　　　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2386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ウェーブ">
  <a:themeElements>
    <a:clrScheme name="ウェーブ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ウェーブ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ウェーブ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1111</TotalTime>
  <Words>245</Words>
  <Application>Microsoft Office PowerPoint</Application>
  <PresentationFormat>画面に合わせる (4:3)</PresentationFormat>
  <Paragraphs>60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9" baseType="lpstr">
      <vt:lpstr>AR P悠々ゴシック体E</vt:lpstr>
      <vt:lpstr>AR P浪漫明朝体U</vt:lpstr>
      <vt:lpstr>HGP創英角ﾎﾟｯﾌﾟ体</vt:lpstr>
      <vt:lpstr>HGP明朝E</vt:lpstr>
      <vt:lpstr>HGS創英角ﾎﾟｯﾌﾟ体</vt:lpstr>
      <vt:lpstr>HG創英角ﾎﾟｯﾌﾟ体</vt:lpstr>
      <vt:lpstr>ＭＳ Ｐゴシック</vt:lpstr>
      <vt:lpstr>Calibri</vt:lpstr>
      <vt:lpstr>Candara</vt:lpstr>
      <vt:lpstr>Symbol</vt:lpstr>
      <vt:lpstr>ウェーブ</vt:lpstr>
      <vt:lpstr>林間学習事前説明会</vt:lpstr>
      <vt:lpstr>日時</vt:lpstr>
      <vt:lpstr>場所</vt:lpstr>
      <vt:lpstr>参加者・引率</vt:lpstr>
      <vt:lpstr>経費について</vt:lpstr>
      <vt:lpstr>持ち物①</vt:lpstr>
      <vt:lpstr>持ち物②</vt:lpstr>
      <vt:lpstr>服装</vt:lpstr>
    </vt:vector>
  </TitlesOfParts>
  <Company>相楽東部広域連合教育委員会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teacher</dc:creator>
  <cp:lastModifiedBy>学校教育課</cp:lastModifiedBy>
  <cp:revision>95</cp:revision>
  <cp:lastPrinted>2021-08-26T02:47:44Z</cp:lastPrinted>
  <dcterms:created xsi:type="dcterms:W3CDTF">2011-06-06T09:00:06Z</dcterms:created>
  <dcterms:modified xsi:type="dcterms:W3CDTF">2021-08-30T07:13:05Z</dcterms:modified>
</cp:coreProperties>
</file>